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47A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303520"/>
            <a:ext cx="12191695" cy="1554480"/>
          </a:xfrm>
          <a:prstGeom prst="rect">
            <a:avLst/>
          </a:prstGeom>
          <a:solidFill>
            <a:srgbClr val="0A3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371600" y="2743200"/>
            <a:ext cx="1828800" cy="5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1371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Calibri"/>
              </a:defRPr>
            </a:pPr>
            <a:r>
              <a:t>eSourcing &amp; e-Procurement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2860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BBDEFB"/>
                </a:solidFill>
                <a:latin typeface="Calibri"/>
              </a:defRPr>
            </a:pPr>
            <a:r>
              <a:t>System Overview &amp; User 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200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90CAF9"/>
                </a:solidFill>
                <a:latin typeface="Calibri"/>
              </a:defRPr>
            </a:pPr>
            <a:r>
              <a:t>Comprehensive Platform for Digital Sourcing, Vendor Management &amp; Procurement Automation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4572000"/>
            <a:ext cx="1371600" cy="41148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PHP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4572000"/>
            <a:ext cx="1371600" cy="41148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Python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4572000"/>
            <a:ext cx="1371600" cy="41148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MySQL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4572000"/>
            <a:ext cx="1371600" cy="41148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HTML/CSS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55279" y="4572000"/>
            <a:ext cx="1371600" cy="41148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100" b="1">
                <a:solidFill>
                  <a:srgbClr val="FFFFFF"/>
                </a:solidFill>
                <a:latin typeface="Calibri"/>
              </a:defRPr>
            </a:pPr>
            <a:r>
              <a:t>jQuery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54864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0CAF9"/>
                </a:solidFill>
                <a:latin typeface="Calibri"/>
              </a:defRPr>
            </a:pPr>
            <a:r>
              <a:t>Robi Axiata Limited  |  eSourcing Platform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Presentation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1691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645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System Overview &amp; Technology Stack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1993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Platform architecture and browser compatibility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0" y="1691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1645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Login &amp; Authentication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1993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Access URLs, password policy and reset workflow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2788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Setup &amp; Configuration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136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Product, supplier, master and event setup modules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0" y="2834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2788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Sourcing Manager Workflow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86600" y="3136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Event creation, evaluation, rounding and comparison</a:t>
            </a:r>
          </a:p>
        </p:txBody>
      </p:sp>
      <p:sp>
        <p:nvSpPr>
          <p:cNvPr id="20" name="Oval 19"/>
          <p:cNvSpPr/>
          <p:nvPr/>
        </p:nvSpPr>
        <p:spPr>
          <a:xfrm>
            <a:off x="731520" y="3977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3931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Vendor Portal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4279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Supplier access, response submission and revisions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0" y="3977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86600" y="3931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e-Procurement Features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6600" y="4279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Configuration, event management, integration &amp; reports</a:t>
            </a:r>
          </a:p>
        </p:txBody>
      </p:sp>
      <p:sp>
        <p:nvSpPr>
          <p:cNvPr id="26" name="Oval 25"/>
          <p:cNvSpPr/>
          <p:nvPr/>
        </p:nvSpPr>
        <p:spPr>
          <a:xfrm>
            <a:off x="731520" y="5120640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5074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12121"/>
                </a:solidFill>
                <a:latin typeface="Calibri"/>
              </a:defRPr>
            </a:pPr>
            <a:r>
              <a:t>Additional Features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54223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Approval workflow, mobile access, contract management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System Overview &amp; Technology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Platform Architecture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D47A1"/>
                </a:solidFill>
                <a:latin typeface="Calibri"/>
              </a:defRPr>
            </a:pPr>
            <a:r>
              <a:t>Technology Stack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103120"/>
            <a:ext cx="63500" cy="59436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10312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88E5"/>
                </a:solidFill>
                <a:latin typeface="Calibri"/>
              </a:defRPr>
            </a:pPr>
            <a:r>
              <a:t>Backend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37744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57575"/>
                </a:solidFill>
                <a:latin typeface="Calibri"/>
              </a:defRPr>
            </a:pPr>
            <a:r>
              <a:t>PHP, Python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880360"/>
            <a:ext cx="63500" cy="59436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288036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E7D32"/>
                </a:solidFill>
                <a:latin typeface="Calibri"/>
              </a:defRPr>
            </a:pPr>
            <a:r>
              <a:t>Database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1546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57575"/>
                </a:solidFill>
                <a:latin typeface="Calibri"/>
              </a:defRPr>
            </a:pPr>
            <a:r>
              <a:t>MySQL (Oracle Cluster)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3657600"/>
            <a:ext cx="63500" cy="59436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657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57C00"/>
                </a:solidFill>
                <a:latin typeface="Calibri"/>
              </a:defRPr>
            </a:pPr>
            <a:r>
              <a:t>Frontend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93192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57575"/>
                </a:solidFill>
                <a:latin typeface="Calibri"/>
              </a:defRPr>
            </a:pPr>
            <a:r>
              <a:t>HTML, CSS, jQuery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4434840"/>
            <a:ext cx="63500" cy="59436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44348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695C"/>
                </a:solidFill>
                <a:latin typeface="Calibri"/>
              </a:defRPr>
            </a:pPr>
            <a:r>
              <a:t>Platform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70916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57575"/>
                </a:solidFill>
                <a:latin typeface="Calibri"/>
              </a:defRPr>
            </a:pPr>
            <a:r>
              <a:t>Web Application — Responsive on Any Device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5212079"/>
            <a:ext cx="63500" cy="5943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21207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D47A1"/>
                </a:solidFill>
                <a:latin typeface="Calibri"/>
              </a:defRPr>
            </a:pPr>
            <a:r>
              <a:t>Browser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5486399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57575"/>
                </a:solidFill>
                <a:latin typeface="Calibri"/>
              </a:defRPr>
            </a:pPr>
            <a:r>
              <a:t>Independent (Chrome, Firefox, Edge, etc.)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15544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D47A1"/>
                </a:solidFill>
                <a:latin typeface="Calibri"/>
              </a:defRPr>
            </a:pPr>
            <a:r>
              <a:t>Key Platform Highlights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0" y="2121408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0" y="210312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Fully web-based — accessible from any device with internet</a:t>
            </a:r>
          </a:p>
        </p:txBody>
      </p:sp>
      <p:sp>
        <p:nvSpPr>
          <p:cNvPr id="27" name="Oval 26"/>
          <p:cNvSpPr/>
          <p:nvPr/>
        </p:nvSpPr>
        <p:spPr>
          <a:xfrm>
            <a:off x="6400800" y="2670048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26517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Responsive design adapts to desktop, tablet &amp; mobile</a:t>
            </a:r>
          </a:p>
        </p:txBody>
      </p:sp>
      <p:sp>
        <p:nvSpPr>
          <p:cNvPr id="29" name="Oval 28"/>
          <p:cNvSpPr/>
          <p:nvPr/>
        </p:nvSpPr>
        <p:spPr>
          <a:xfrm>
            <a:off x="6400800" y="3218688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0" y="32004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Browser independent — no special software required</a:t>
            </a:r>
          </a:p>
        </p:txBody>
      </p:sp>
      <p:sp>
        <p:nvSpPr>
          <p:cNvPr id="31" name="Oval 30"/>
          <p:cNvSpPr/>
          <p:nvPr/>
        </p:nvSpPr>
        <p:spPr>
          <a:xfrm>
            <a:off x="6400800" y="3767327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0" y="3749039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Secure MySQL database with Oracle Cluster redundancy</a:t>
            </a:r>
          </a:p>
        </p:txBody>
      </p:sp>
      <p:sp>
        <p:nvSpPr>
          <p:cNvPr id="33" name="Oval 32"/>
          <p:cNvSpPr/>
          <p:nvPr/>
        </p:nvSpPr>
        <p:spPr>
          <a:xfrm>
            <a:off x="6400800" y="4315967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0" y="4297679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Scalable PHP/Python backend architecture</a:t>
            </a:r>
          </a:p>
        </p:txBody>
      </p:sp>
      <p:sp>
        <p:nvSpPr>
          <p:cNvPr id="35" name="Oval 34"/>
          <p:cNvSpPr/>
          <p:nvPr/>
        </p:nvSpPr>
        <p:spPr>
          <a:xfrm>
            <a:off x="6400800" y="4864608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0" y="484632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Real-time event management and notifications</a:t>
            </a:r>
          </a:p>
        </p:txBody>
      </p:sp>
      <p:sp>
        <p:nvSpPr>
          <p:cNvPr id="37" name="Oval 36"/>
          <p:cNvSpPr/>
          <p:nvPr/>
        </p:nvSpPr>
        <p:spPr>
          <a:xfrm>
            <a:off x="6400800" y="5413247"/>
            <a:ext cx="320040" cy="32004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0" y="5394959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12121"/>
                </a:solidFill>
                <a:latin typeface="Calibri"/>
              </a:defRPr>
            </a:pPr>
            <a:r>
              <a:t>Role-based access control for all user types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Login &amp; Authentication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Access Points &amp; Security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554480"/>
            <a:ext cx="5303520" cy="2286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554480"/>
            <a:ext cx="5303520" cy="50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691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D47A1"/>
                </a:solidFill>
                <a:latin typeface="Calibri"/>
              </a:defRPr>
            </a:pPr>
            <a:r>
              <a:t>Admin &amp; Sourcing Manager Portal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148840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E88E5"/>
                </a:solidFill>
                <a:latin typeface="Calibri"/>
              </a:defRPr>
            </a:pPr>
            <a:r>
              <a:t>URL:  esourcing.robi.com.bd/esourcing/app/views/auth/eProc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56032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Sourcing Manager access with valid email credentials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88036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Username must be a valid email address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20040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First-time login requires mandatory password change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3520439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Dashboard visible based on user access policy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1554480"/>
            <a:ext cx="5303520" cy="2286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1554480"/>
            <a:ext cx="5303520" cy="50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0" y="1691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E7D32"/>
                </a:solidFill>
                <a:latin typeface="Calibri"/>
              </a:defRPr>
            </a:pPr>
            <a:r>
              <a:t>Vendor / Supplier Portal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148840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E7D32"/>
                </a:solidFill>
                <a:latin typeface="Calibri"/>
              </a:defRPr>
            </a:pPr>
            <a:r>
              <a:t>URL:  esourcing.robi.com.bd/esourcing/app/views/auth/vendor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256032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Separate login for vendors and suppliers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88036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Credentials provided by sourcing team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320040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Access to assigned events only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0" y="3520439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Submit responses, view NOA &amp; chat with team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114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D47A1"/>
                </a:solidFill>
                <a:latin typeface="Calibri"/>
              </a:defRPr>
            </a:pPr>
            <a:r>
              <a:t>Password Policy</a:t>
            </a:r>
          </a:p>
        </p:txBody>
      </p:sp>
      <p:sp>
        <p:nvSpPr>
          <p:cNvPr id="25" name="Oval 24"/>
          <p:cNvSpPr/>
          <p:nvPr/>
        </p:nvSpPr>
        <p:spPr>
          <a:xfrm>
            <a:off x="731520" y="4572000"/>
            <a:ext cx="274320" cy="2743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45720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Minimum 8 characters long</a:t>
            </a:r>
          </a:p>
        </p:txBody>
      </p:sp>
      <p:sp>
        <p:nvSpPr>
          <p:cNvPr id="27" name="Oval 26"/>
          <p:cNvSpPr/>
          <p:nvPr/>
        </p:nvSpPr>
        <p:spPr>
          <a:xfrm>
            <a:off x="731520" y="4919472"/>
            <a:ext cx="274320" cy="2743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4919472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At least 1 number (0-9)</a:t>
            </a:r>
          </a:p>
        </p:txBody>
      </p:sp>
      <p:sp>
        <p:nvSpPr>
          <p:cNvPr id="29" name="Oval 28"/>
          <p:cNvSpPr/>
          <p:nvPr/>
        </p:nvSpPr>
        <p:spPr>
          <a:xfrm>
            <a:off x="731520" y="5266944"/>
            <a:ext cx="274320" cy="2743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" y="5266944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At least 1 uppercase letter (A-Z)</a:t>
            </a:r>
          </a:p>
        </p:txBody>
      </p:sp>
      <p:sp>
        <p:nvSpPr>
          <p:cNvPr id="31" name="Oval 30"/>
          <p:cNvSpPr/>
          <p:nvPr/>
        </p:nvSpPr>
        <p:spPr>
          <a:xfrm>
            <a:off x="731520" y="5614416"/>
            <a:ext cx="274320" cy="2743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3000" y="5614416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At least 1 lowercase letter (a-z)</a:t>
            </a:r>
          </a:p>
        </p:txBody>
      </p:sp>
      <p:sp>
        <p:nvSpPr>
          <p:cNvPr id="33" name="Oval 32"/>
          <p:cNvSpPr/>
          <p:nvPr/>
        </p:nvSpPr>
        <p:spPr>
          <a:xfrm>
            <a:off x="731520" y="5961888"/>
            <a:ext cx="274320" cy="2743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596188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At least 1 special character (!@#$...)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4114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D47A1"/>
                </a:solidFill>
                <a:latin typeface="Calibri"/>
              </a:defRPr>
            </a:pPr>
            <a:r>
              <a:t>Password Reset Process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5720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1.  User enters registered email address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9360" y="4956048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2.  System sends OTP to email (valid for 5 minutes)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09360" y="5340096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3.  User enters OTP — 3 wrong attempts block for 15 min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0" y="5724144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4.  After successful reset, login with new password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Setup &amp; Configuration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Four Core Setup Modules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554480"/>
            <a:ext cx="5303520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554480"/>
            <a:ext cx="5303520" cy="508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60120" y="1783080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737360"/>
            <a:ext cx="4206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Product Setup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2402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Product Group Management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249631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  – Group ID, Name &amp; Description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2752344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Product Category under Groups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3008376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Product Information Setup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2644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  – Code, Name, Category, UoM, 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35204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Unit of Measurement Management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1554480"/>
            <a:ext cx="5303520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0" y="1554480"/>
            <a:ext cx="5303520" cy="50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629400" y="1783080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1737360"/>
            <a:ext cx="4206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Supplier Setup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22402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Supplier Category Management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249631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Add Supplier Information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2752344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  – Name, Category, Contact, Email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008376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  – Country, Logo, Status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29400" y="32644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Supplier Message Configuration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9400" y="35204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Rich text formatting support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1520" y="4069080"/>
            <a:ext cx="5303520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31520" y="4069080"/>
            <a:ext cx="5303520" cy="508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60120" y="4297680"/>
            <a:ext cx="457200" cy="457200"/>
          </a:xfrm>
          <a:prstGeom prst="ellipse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54480" y="4251960"/>
            <a:ext cx="4206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Master Setup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" y="47548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Email Template Setup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" y="501091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Currency Information Setup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0120" y="5266944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Event Commodity Information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" y="5522976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Sub Commodity Information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0120" y="57790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Serving Type Configuration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120" y="60350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Sourcing Type Configuration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" y="629107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Group Creation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00" y="4069080"/>
            <a:ext cx="5303520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400800" y="4069080"/>
            <a:ext cx="5303520" cy="508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629400" y="4297680"/>
            <a:ext cx="457200" cy="457200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23760" y="4251960"/>
            <a:ext cx="4206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Internal Event Setup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29400" y="47548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Sourcing Manager Dashboard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501091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Create New RFQ Event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29400" y="5266944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Event Team Setup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29400" y="5522976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Basic Settings &amp; Attachments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29400" y="57790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Suppliers Response Setup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29400" y="603504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Event Start &amp; End Date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29400" y="629107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General &amp; Commercial Sections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Sourcing Manager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Event Creation &amp; Setup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1600200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55448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Select RFQ Type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82880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Choose RFQ event 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2688" y="2057400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31520" y="2404872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359152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Basic Settings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633472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Upload necessary attachments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2688" y="2862072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3209544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16382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Event Team Setup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43814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Assign team members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688" y="3666744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31520" y="4014216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968496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Supplier Response Setup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242816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Configure response parameters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32688" y="4471416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520" y="4818888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773168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Set Event Dates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047488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Define start and end dates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32688" y="5276088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31520" y="5623560"/>
            <a:ext cx="457200" cy="45720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57784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General Section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85216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Upload general attachments</a:t>
            </a:r>
          </a:p>
        </p:txBody>
      </p:sp>
      <p:sp>
        <p:nvSpPr>
          <p:cNvPr id="31" name="Oval 30"/>
          <p:cNvSpPr/>
          <p:nvPr/>
        </p:nvSpPr>
        <p:spPr>
          <a:xfrm>
            <a:off x="6400800" y="1600200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0880" y="155448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Commercial Section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40880" y="182880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Upload commercial documents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01968" y="2057400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400800" y="2404872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80" y="2359152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Add Items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40880" y="2633472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Provide item names, quantities &amp; details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601968" y="2862072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400800" y="3209544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40880" y="316382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Evaluation Setup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40880" y="343814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Select method, percentage &amp; team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01968" y="3666744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400800" y="4014216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40880" y="3968496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Add Suppliers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40880" y="4242816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Search and add specific suppliers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601968" y="4471416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400800" y="4818888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11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40880" y="4773168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Update Mail Template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0880" y="5047488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Configure notification emails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601968" y="5276088"/>
            <a:ext cx="25400" cy="347472"/>
          </a:xfrm>
          <a:prstGeom prst="rect">
            <a:avLst/>
          </a:prstGeom>
          <a:solidFill>
            <a:srgbClr val="BBDE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400800" y="5623560"/>
            <a:ext cx="457200" cy="45720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Calibri"/>
              </a:defRPr>
            </a:pPr>
            <a:r>
              <a:t>12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40880" y="557784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12121"/>
                </a:solidFill>
                <a:latin typeface="Calibri"/>
              </a:defRPr>
            </a:pPr>
            <a:r>
              <a:t>Preview &amp; Confirm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40880" y="5852160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Review all details before submission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Evaluation &amp; Comparison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Assessment, Rounding &amp; Final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D47A1"/>
                </a:solidFill>
                <a:latin typeface="Calibri"/>
              </a:defRPr>
            </a:pPr>
            <a:r>
              <a:t>Evaluation Stages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5029200" cy="82296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011680"/>
            <a:ext cx="63500" cy="82296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05740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General Evaluation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3774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Initial assessment of supplier responses based on general criteria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017520"/>
            <a:ext cx="5029200" cy="82296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3017520"/>
            <a:ext cx="63500" cy="82296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306324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Technical Evaluation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3832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Detailed technical review of proposals and compliance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4023360"/>
            <a:ext cx="5029200" cy="82296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4023360"/>
            <a:ext cx="63500" cy="82296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406908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Evaluation Comparison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3891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Side-by-side comparison of all evaluated responses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5029200"/>
            <a:ext cx="5029200" cy="82296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31520" y="5029200"/>
            <a:ext cx="63500" cy="82296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5840" y="50749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CS Table Analysis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3949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757575"/>
                </a:solidFill>
                <a:latin typeface="Calibri"/>
              </a:defRPr>
            </a:pPr>
            <a:r>
              <a:t>Cost sheet comparison and financial analysis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15544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D47A1"/>
                </a:solidFill>
                <a:latin typeface="Calibri"/>
              </a:defRPr>
            </a:pPr>
            <a:r>
              <a:t>Rounding Process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2011680"/>
            <a:ext cx="5029200" cy="13258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2011680"/>
            <a:ext cx="5029200" cy="381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0" y="208483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695C"/>
                </a:solidFill>
                <a:latin typeface="Calibri"/>
              </a:defRPr>
            </a:pPr>
            <a:r>
              <a:t>First Round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0" y="23774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Send RFQ to selected suppliers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26060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Collect initial responses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0" y="28346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Evaluate and compare bids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0" y="30632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Identify top contenders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0" y="3520440"/>
            <a:ext cx="5029200" cy="13258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400800" y="3520440"/>
            <a:ext cx="5029200" cy="381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0" y="35935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695C"/>
                </a:solidFill>
                <a:latin typeface="Calibri"/>
              </a:defRPr>
            </a:pPr>
            <a:r>
              <a:t>Second Round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0" y="388620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Edit event with refinements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0" y="411480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Update commercial sections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0" y="434340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Reissue to shortlisted suppliers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83680" y="457200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Collect revised responses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00800" y="5029200"/>
            <a:ext cx="5029200" cy="13258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400800" y="5029200"/>
            <a:ext cx="5029200" cy="381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0" y="510235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695C"/>
                </a:solidFill>
                <a:latin typeface="Calibri"/>
              </a:defRPr>
            </a:pPr>
            <a:r>
              <a:t>Final Decision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0" y="539496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Compare all rounds of responses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83680" y="562356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Download final response data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83680" y="585216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Issue NOA (Notice of Award)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3680" y="608076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Archive event documentation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Vendor Portal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Supplier Response &amp; Submission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8" name="Oval 7"/>
          <p:cNvSpPr/>
          <p:nvPr/>
        </p:nvSpPr>
        <p:spPr>
          <a:xfrm>
            <a:off x="960120" y="1828800"/>
            <a:ext cx="822960" cy="82296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8800" y="2176272"/>
            <a:ext cx="548640" cy="381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E88E5"/>
                </a:solidFill>
                <a:latin typeface="Calibri"/>
              </a:defRPr>
            </a:pPr>
            <a:r>
              <a:t>Login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Access vendor portal</a:t>
            </a:r>
            <a:br/>
            <a:r>
              <a:t>with credentials</a:t>
            </a:r>
          </a:p>
        </p:txBody>
      </p:sp>
      <p:sp>
        <p:nvSpPr>
          <p:cNvPr id="12" name="Oval 11"/>
          <p:cNvSpPr/>
          <p:nvPr/>
        </p:nvSpPr>
        <p:spPr>
          <a:xfrm>
            <a:off x="2880360" y="1828800"/>
            <a:ext cx="822960" cy="822960"/>
          </a:xfrm>
          <a:prstGeom prst="ellipse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9040" y="2176272"/>
            <a:ext cx="548640" cy="381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7744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2E7D32"/>
                </a:solidFill>
                <a:latin typeface="Calibri"/>
              </a:defRPr>
            </a:pPr>
            <a:r>
              <a:t>View Events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See assigned events</a:t>
            </a:r>
            <a:br/>
            <a:r>
              <a:t>on dashboard</a:t>
            </a:r>
          </a:p>
        </p:txBody>
      </p:sp>
      <p:sp>
        <p:nvSpPr>
          <p:cNvPr id="16" name="Oval 15"/>
          <p:cNvSpPr/>
          <p:nvPr/>
        </p:nvSpPr>
        <p:spPr>
          <a:xfrm>
            <a:off x="4800600" y="1828800"/>
            <a:ext cx="822960" cy="822960"/>
          </a:xfrm>
          <a:prstGeom prst="ellipse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0" y="2176272"/>
            <a:ext cx="548640" cy="381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57C00"/>
                </a:solidFill>
                <a:latin typeface="Calibri"/>
              </a:defRPr>
            </a:pPr>
            <a:r>
              <a:t>Accept T&amp;C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Review and accept</a:t>
            </a:r>
            <a:br/>
            <a:r>
              <a:t>terms &amp; conditions</a:t>
            </a:r>
          </a:p>
        </p:txBody>
      </p:sp>
      <p:sp>
        <p:nvSpPr>
          <p:cNvPr id="20" name="Oval 19"/>
          <p:cNvSpPr/>
          <p:nvPr/>
        </p:nvSpPr>
        <p:spPr>
          <a:xfrm>
            <a:off x="6720840" y="1828800"/>
            <a:ext cx="822960" cy="822960"/>
          </a:xfrm>
          <a:prstGeom prst="ellipse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0" y="2176272"/>
            <a:ext cx="548640" cy="381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00695C"/>
                </a:solidFill>
                <a:latin typeface="Calibri"/>
              </a:defRPr>
            </a:pPr>
            <a:r>
              <a:t>Enter Response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Provide response name</a:t>
            </a:r>
            <a:br/>
            <a:r>
              <a:t>and details</a:t>
            </a:r>
          </a:p>
        </p:txBody>
      </p:sp>
      <p:sp>
        <p:nvSpPr>
          <p:cNvPr id="24" name="Oval 23"/>
          <p:cNvSpPr/>
          <p:nvPr/>
        </p:nvSpPr>
        <p:spPr>
          <a:xfrm>
            <a:off x="8641080" y="1828800"/>
            <a:ext cx="822960" cy="822960"/>
          </a:xfrm>
          <a:prstGeom prst="ellipse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509760" y="2176272"/>
            <a:ext cx="548640" cy="381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3816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0D47A1"/>
                </a:solidFill>
                <a:latin typeface="Calibri"/>
              </a:defRPr>
            </a:pPr>
            <a:r>
              <a:t>Upload Files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3816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Attach required</a:t>
            </a:r>
            <a:br/>
            <a:r>
              <a:t>documents</a:t>
            </a:r>
          </a:p>
        </p:txBody>
      </p:sp>
      <p:sp>
        <p:nvSpPr>
          <p:cNvPr id="28" name="Oval 27"/>
          <p:cNvSpPr/>
          <p:nvPr/>
        </p:nvSpPr>
        <p:spPr>
          <a:xfrm>
            <a:off x="10561320" y="1828800"/>
            <a:ext cx="822960" cy="82296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28346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C62828"/>
                </a:solidFill>
                <a:latin typeface="Calibri"/>
              </a:defRPr>
            </a:pPr>
            <a:r>
              <a:t>Submit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3154680"/>
            <a:ext cx="1828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Submit response</a:t>
            </a:r>
            <a:br/>
            <a:r>
              <a:t>for evaluation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39319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D47A1"/>
                </a:solidFill>
                <a:latin typeface="Calibri"/>
              </a:defRPr>
            </a:pPr>
            <a:r>
              <a:t>Vendor Response Capabilities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1520" y="4389120"/>
            <a:ext cx="2651760" cy="182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1520" y="4389120"/>
            <a:ext cx="2651760" cy="508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0120" y="45720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Document Upload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" y="50749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Upload technical documents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0120" y="5330952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Upload financial documents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120" y="5586984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Multiple file attachments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" y="5843016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File preview capability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66160" y="4389120"/>
            <a:ext cx="2651760" cy="182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566160" y="4389120"/>
            <a:ext cx="2651760" cy="50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794760" y="45720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Response Management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94760" y="50749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Edit response before deadline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94760" y="5330952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Revise after amendments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94760" y="5586984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Response name customization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94760" y="5843016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Save draft responses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800" y="4389120"/>
            <a:ext cx="2651760" cy="182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400800" y="4389120"/>
            <a:ext cx="2651760" cy="508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29400" y="45720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Communication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29400" y="50749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Internal chat with sourcing team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29400" y="5330952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View amendment notices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629400" y="5586984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Receive notifications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29400" y="5843016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Time-based reminders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235440" y="4389120"/>
            <a:ext cx="2651760" cy="182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235440" y="4389120"/>
            <a:ext cx="2651760" cy="508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464040" y="45720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Award &amp; Notification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464040" y="507492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Receive NOA (Notice of Award)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64040" y="5330952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View evaluation status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464040" y="5586984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Track event outcomes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464040" y="5843016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•  Download final documents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e-Procurement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Configuration &amp; Supplier/Vendor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D47A1"/>
                </a:solidFill>
                <a:latin typeface="Calibri"/>
              </a:defRPr>
            </a:pPr>
            <a:r>
              <a:t>Configuration Module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5029200" cy="50292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2996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Company Information Management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26771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Core organizational settings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606040"/>
            <a:ext cx="50292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62432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User Management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86207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Create, modify and manage system users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3200400"/>
            <a:ext cx="5029200" cy="50292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21868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Vendor Assign to User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45643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Link vendors to responsible users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794760"/>
            <a:ext cx="50292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81304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Employee Assign to User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05079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Assign employees to user accounts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4389120"/>
            <a:ext cx="5029200" cy="50292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440740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User Access Control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64515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Role-based permissions and restrictions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4983480"/>
            <a:ext cx="50292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00176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Policy Setup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23951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Configure procurement policies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1520" y="5577840"/>
            <a:ext cx="5029200" cy="50292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559612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12121"/>
                </a:solidFill>
                <a:latin typeface="Calibri"/>
              </a:defRPr>
            </a:pPr>
            <a:r>
              <a:t>Sourcing Type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833872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Define sourcing methodologies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0" y="15544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E7D32"/>
                </a:solidFill>
                <a:latin typeface="Calibri"/>
              </a:defRPr>
            </a:pPr>
            <a:r>
              <a:t>Supplier / Vendor Management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0" y="2011680"/>
            <a:ext cx="5029200" cy="54864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0" y="205740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E7D32"/>
                </a:solidFill>
                <a:latin typeface="Calibri"/>
              </a:defRPr>
            </a:pPr>
            <a:r>
              <a:t>Vendor Category Management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0" y="230428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Categorize vendors by type and capability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0" y="2697480"/>
            <a:ext cx="5029200" cy="54864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0" y="274320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E7D32"/>
                </a:solidFill>
                <a:latin typeface="Calibri"/>
              </a:defRPr>
            </a:pPr>
            <a:r>
              <a:t>Vendor Information Control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0" y="2990088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Maintain accurate vendor data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35661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E7D32"/>
                </a:solidFill>
                <a:latin typeface="Calibri"/>
              </a:defRPr>
            </a:pPr>
            <a:r>
              <a:t>Vendor Portal Features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0" y="397763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Live Event Dashboard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0" y="425195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User Authentication &amp; Authorization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452627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Event Information Access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480060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Response Submission (Technical &amp; Financial)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0" y="50749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Document Upload Provision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534924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Comment Section &amp; Chat Box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00800" y="562355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Amendment Notice &amp; Revision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0" y="5897879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Notification Bar &amp; Time Reminders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0" y="617220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12121"/>
                </a:solidFill>
                <a:latin typeface="Calibri"/>
              </a:defRPr>
            </a:pPr>
            <a:r>
              <a:t>•  NOA Issue Information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Event Management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Comprehensive Event Lifecycle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0800" cy="4572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5087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88E5"/>
                </a:solidFill>
                <a:latin typeface="Calibri"/>
              </a:defRPr>
            </a:pPr>
            <a:r>
              <a:t>Dynamic Dashboard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7373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Real-time overview of all active and pending events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1508760"/>
            <a:ext cx="50800" cy="4572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60" y="15087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E7D32"/>
                </a:solidFill>
                <a:latin typeface="Calibri"/>
              </a:defRPr>
            </a:pPr>
            <a:r>
              <a:t>Event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7373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Complete event details, types and configurations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2103120"/>
            <a:ext cx="50800" cy="4572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10312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57C00"/>
                </a:solidFill>
                <a:latin typeface="Calibri"/>
              </a:defRPr>
            </a:pPr>
            <a:r>
              <a:t>RFx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23317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Request for Quotation/Information/Proposal workflows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0" y="2103120"/>
            <a:ext cx="50800" cy="4572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210312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Terms &amp; Conditions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317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Manage event-specific terms and compliance requirements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2697480"/>
            <a:ext cx="50800" cy="4572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269748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D47A1"/>
                </a:solidFill>
                <a:latin typeface="Calibri"/>
              </a:defRPr>
            </a:pPr>
            <a:r>
              <a:t>Team Control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29260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Assign and manage event team members and roles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0" y="2697480"/>
            <a:ext cx="50800" cy="457200"/>
          </a:xfrm>
          <a:prstGeom prst="rect">
            <a:avLst/>
          </a:prstGeom>
          <a:solidFill>
            <a:srgbClr val="7B1F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37960" y="269748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B1FA2"/>
                </a:solidFill>
                <a:latin typeface="Calibri"/>
              </a:defRPr>
            </a:pPr>
            <a:r>
              <a:t>Document Upload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29260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Secure file sharing for event-related documents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" y="3291840"/>
            <a:ext cx="50800" cy="4572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29184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E7D32"/>
                </a:solidFill>
                <a:latin typeface="Calibri"/>
              </a:defRPr>
            </a:pPr>
            <a:r>
              <a:t>Budget Planning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352044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Set and track budgets for each procurement event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0" y="3291840"/>
            <a:ext cx="50800" cy="4572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37960" y="329184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88E5"/>
                </a:solidFill>
                <a:latin typeface="Calibri"/>
              </a:defRPr>
            </a:pPr>
            <a:r>
              <a:t>Timeline Management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60" y="352044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Maintain event schedules and milestones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1520" y="3886200"/>
            <a:ext cx="50800" cy="4572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8680" y="388620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57C00"/>
                </a:solidFill>
                <a:latin typeface="Calibri"/>
              </a:defRPr>
            </a:pPr>
            <a:r>
              <a:t>Item &amp; Quantity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" y="411480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Assign items, quantities and specifications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0" y="3886200"/>
            <a:ext cx="50800" cy="4572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37960" y="388620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Vendor Assignment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7960" y="411480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Select and assign vendors for specific events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31520" y="4480560"/>
            <a:ext cx="50800" cy="4572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8680" y="44805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D47A1"/>
                </a:solidFill>
                <a:latin typeface="Calibri"/>
              </a:defRPr>
            </a:pPr>
            <a:r>
              <a:t>Evaluation Team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8680" y="47091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Manage evaluation committee members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00800" y="4480560"/>
            <a:ext cx="50800" cy="4572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37960" y="448056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C62828"/>
                </a:solidFill>
                <a:latin typeface="Calibri"/>
              </a:defRPr>
            </a:pPr>
            <a:r>
              <a:t>Quotation Comparison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7960" y="470916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Side-by-side bid comparison and analysis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31520" y="5074920"/>
            <a:ext cx="50800" cy="4572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68680" y="507492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E7D32"/>
                </a:solidFill>
                <a:latin typeface="Calibri"/>
              </a:defRPr>
            </a:pPr>
            <a:r>
              <a:t>NOA Issue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" y="53035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Issue Notice of Award to winning suppliers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00800" y="5074920"/>
            <a:ext cx="50800" cy="4572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37960" y="5074920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88E5"/>
                </a:solidFill>
                <a:latin typeface="Calibri"/>
              </a:defRPr>
            </a:pPr>
            <a:r>
              <a:t>Activity Log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7960" y="53035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Complete audit trail of all event activities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Integration &amp; Reporting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BBDEFB"/>
                </a:solidFill>
                <a:latin typeface="Calibri"/>
              </a:defRPr>
            </a:pPr>
            <a:r>
              <a:t>ERP Connectivity and Data Insights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BDEFB"/>
                </a:solidFill>
                <a:latin typeface="Calibri"/>
              </a:defRPr>
            </a:pPr>
            <a:r>
              <a:t>eSourcing &amp; e-Procurement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51052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BDEFB"/>
                </a:solidFill>
                <a:latin typeface="Calibri"/>
              </a:defRPr>
            </a:pPr>
            <a: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D47A1"/>
                </a:solidFill>
                <a:latin typeface="Calibri"/>
              </a:defRPr>
            </a:pPr>
            <a:r>
              <a:t>System Integration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011680"/>
            <a:ext cx="5029200" cy="685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011680"/>
            <a:ext cx="63500" cy="6858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05740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88E5"/>
                </a:solidFill>
                <a:latin typeface="Calibri"/>
              </a:defRPr>
            </a:pPr>
            <a:r>
              <a:t>ERP Compatibility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33172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Seamless integration with existing ERP systems for data synchronization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834640"/>
            <a:ext cx="5029200" cy="685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2834640"/>
            <a:ext cx="635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28803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E7D32"/>
                </a:solidFill>
                <a:latin typeface="Calibri"/>
              </a:defRPr>
            </a:pPr>
            <a:r>
              <a:t>Inventory Integration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15468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Real-time inventory data exchange and stock level monitoring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657600"/>
            <a:ext cx="5029200" cy="685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657600"/>
            <a:ext cx="63500" cy="685800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370332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57C00"/>
                </a:solidFill>
                <a:latin typeface="Calibri"/>
              </a:defRPr>
            </a:pPr>
            <a:r>
              <a:t>Purchase Requisition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397764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Automated PR creation from approved procurement events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4480560"/>
            <a:ext cx="5029200" cy="685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31520" y="4480560"/>
            <a:ext cx="63500" cy="685800"/>
          </a:xfrm>
          <a:prstGeom prst="rect">
            <a:avLst/>
          </a:prstGeom>
          <a:solidFill>
            <a:srgbClr val="006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5840" y="452628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695C"/>
                </a:solidFill>
                <a:latin typeface="Calibri"/>
              </a:defRPr>
            </a:pPr>
            <a:r>
              <a:t>Employee Information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480060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HR system integration for user management and approvals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303520"/>
            <a:ext cx="5029200" cy="68580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520" y="5303520"/>
            <a:ext cx="6350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5840" y="53492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D47A1"/>
                </a:solidFill>
                <a:latin typeface="Calibri"/>
              </a:defRPr>
            </a:pPr>
            <a:r>
              <a:t>Purchase Order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" y="562356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Automated PO generation upon event completion and NOA issuance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0" y="15544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D47A1"/>
                </a:solidFill>
                <a:latin typeface="Calibri"/>
              </a:defRPr>
            </a:pPr>
            <a:r>
              <a:t>Reporting &amp; Analytics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2011680"/>
            <a:ext cx="5029200" cy="109728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00800" y="2011680"/>
            <a:ext cx="5029200" cy="381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0" y="21488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D47A1"/>
                </a:solidFill>
                <a:latin typeface="Calibri"/>
              </a:defRPr>
            </a:pPr>
            <a:r>
              <a:t>Comprehensive Report Generation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0" y="251460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Procurement data analysis and trends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3680" y="2770632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Supplier performance reports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0" y="3026664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Bid information and comparison analytics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0" y="3282696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Event timeline and milestone tracking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0" y="3538728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12121"/>
                </a:solidFill>
                <a:latin typeface="Calibri"/>
              </a:defRPr>
            </a:pPr>
            <a:r>
              <a:t>•  Budget vs. actual expenditure reports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0" y="34747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D47A1"/>
                </a:solidFill>
                <a:latin typeface="Calibri"/>
              </a:defRPr>
            </a:pPr>
            <a:r>
              <a:t>Additional Platform Features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0" y="3931920"/>
            <a:ext cx="5029200" cy="54864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83680" y="39776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Approval Workflow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83680" y="420624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Multi-level approval chains for procurement decisions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400800" y="4572000"/>
            <a:ext cx="5029200" cy="54864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83680" y="461772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Mobile Accessibility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83680" y="484632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Full mobile responsiveness for on-the-go management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0800" y="5212079"/>
            <a:ext cx="5029200" cy="54864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83680" y="5257799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Contract Management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83680" y="5486399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Digital contract creation, tracking and renewal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400800" y="5852159"/>
            <a:ext cx="5029200" cy="548640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83680" y="5897879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695C"/>
                </a:solidFill>
                <a:latin typeface="Calibri"/>
              </a:defRPr>
            </a:pPr>
            <a:r>
              <a:t>Archiving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83680" y="6126479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757575"/>
                </a:solidFill>
                <a:latin typeface="Calibri"/>
              </a:defRPr>
            </a:pPr>
            <a:r>
              <a:t>Secure long-term storage of all procurement records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47A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303520"/>
            <a:ext cx="12191695" cy="1554480"/>
          </a:xfrm>
          <a:prstGeom prst="rect">
            <a:avLst/>
          </a:prstGeom>
          <a:solidFill>
            <a:srgbClr val="0A3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121916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Calibri"/>
              </a:defRPr>
            </a:pPr>
            <a:r>
              <a:t>Thank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2926080"/>
            <a:ext cx="210312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3200400"/>
            <a:ext cx="121916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BBDEFB"/>
                </a:solidFill>
                <a:latin typeface="Calibri"/>
              </a:defRPr>
            </a:pPr>
            <a:r>
              <a:t>Questions &amp; Discussion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931920"/>
            <a:ext cx="121916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90CAF9"/>
                </a:solidFill>
                <a:latin typeface="Calibri"/>
              </a:defRPr>
            </a:pPr>
            <a:r>
              <a:t>eSourcing &amp; e-Procurement System  |  Robi Axiata Limited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577840"/>
            <a:ext cx="121916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90CAF9"/>
                </a:solidFill>
                <a:latin typeface="Calibri"/>
              </a:defRPr>
            </a:pPr>
            <a:r>
              <a:t>Platform: esourcing.robi.com.bd  |  Technology: PHP, Python, MySQL, HTML/CSS, jQuery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